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56" r:id="rId5"/>
    <p:sldId id="257" r:id="rId6"/>
    <p:sldId id="258" r:id="rId7"/>
    <p:sldId id="259" r:id="rId8"/>
    <p:sldId id="260" r:id="rId9"/>
    <p:sldId id="270" r:id="rId10"/>
    <p:sldId id="274" r:id="rId11"/>
    <p:sldId id="275" r:id="rId12"/>
    <p:sldId id="276" r:id="rId13"/>
    <p:sldId id="282" r:id="rId14"/>
    <p:sldId id="278" r:id="rId15"/>
    <p:sldId id="279" r:id="rId16"/>
    <p:sldId id="280" r:id="rId17"/>
    <p:sldId id="281"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shik Roy" initials="AR" lastIdx="1" clrIdx="0">
    <p:extLst>
      <p:ext uri="{19B8F6BF-5375-455C-9EA6-DF929625EA0E}">
        <p15:presenceInfo xmlns:p15="http://schemas.microsoft.com/office/powerpoint/2012/main" userId="dc62bd1063100c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32CB4-5CDC-45C6-B404-7D7165CEF032}" v="9" dt="2023-03-19T15:34:52.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19" autoAdjust="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20T09:31:26.723" idx="1">
    <p:pos x="4100" y="1739"/>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3/21/2023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with D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0F384D-3C3A-5A01-289F-558016680CAF}"/>
              </a:ext>
            </a:extLst>
          </p:cNvPr>
          <p:cNvPicPr>
            <a:picLocks noChangeAspect="1"/>
          </p:cNvPicPr>
          <p:nvPr userDrawn="1"/>
        </p:nvPicPr>
        <p:blipFill>
          <a:blip r:embed="rId2"/>
          <a:stretch>
            <a:fillRect/>
          </a:stretch>
        </p:blipFill>
        <p:spPr>
          <a:xfrm>
            <a:off x="0" y="0"/>
            <a:ext cx="12158698" cy="6858000"/>
          </a:xfrm>
          <a:prstGeom prst="rect">
            <a:avLst/>
          </a:prstGeom>
        </p:spPr>
      </p:pic>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3836" y="12570"/>
            <a:ext cx="12192000" cy="6858000"/>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50858" y="130861"/>
            <a:ext cx="10090286" cy="5220071"/>
          </a:xfrm>
        </p:spPr>
        <p:txBody>
          <a:bodyPr>
            <a:noAutofit/>
          </a:bodyPr>
          <a:lstStyle>
            <a:lvl1pPr algn="ctr">
              <a:defRPr sz="8000" b="1">
                <a:solidFill>
                  <a:schemeClr val="bg1"/>
                </a:solidFill>
                <a:latin typeface="+mj-lt"/>
              </a:defRPr>
            </a:lvl1pPr>
          </a:lstStyle>
          <a:p>
            <a:r>
              <a:rPr lang="en-US" noProof="0" dirty="0"/>
              <a:t>BEGINNER PHOTOGRAPHY</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445783"/>
            <a:ext cx="9978387" cy="2437357"/>
          </a:xfrm>
        </p:spPr>
        <p:txBody>
          <a:bodyPr>
            <a:noAutofit/>
          </a:bodyPr>
          <a:lstStyle>
            <a:lvl1pPr marL="0" indent="0" algn="ctr">
              <a:buNone/>
              <a:defRPr sz="2600" b="0" i="0">
                <a:solidFill>
                  <a:schemeClr val="bg2"/>
                </a:solidFill>
                <a:latin typeface="+mn-lt"/>
              </a:defRPr>
            </a:lvl1pPr>
          </a:lstStyle>
          <a:p>
            <a:pPr lvl="0"/>
            <a:r>
              <a:rPr lang="en-US" noProof="0" dirty="0"/>
              <a:t>ADITHYA –NNM22AM001</a:t>
            </a:r>
          </a:p>
          <a:p>
            <a:pPr lvl="0"/>
            <a:r>
              <a:rPr lang="en-US" noProof="0" dirty="0"/>
              <a:t>AISHIK –NNM22AM002</a:t>
            </a:r>
          </a:p>
          <a:p>
            <a:pPr lvl="0"/>
            <a:r>
              <a:rPr lang="en-US" noProof="0" dirty="0"/>
              <a:t>AKANSHA – NNM22AM003</a:t>
            </a:r>
          </a:p>
          <a:p>
            <a:pPr lvl="0"/>
            <a:r>
              <a:rPr lang="en-US" noProof="0" dirty="0"/>
              <a:t>AMEYA –NNM22AM004</a:t>
            </a:r>
          </a:p>
          <a:p>
            <a:pPr lvl="0"/>
            <a:r>
              <a:rPr lang="en-US" noProof="0" dirty="0"/>
              <a:t>AMSHA-NNM22AM005</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594317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974186-2CE6-DD8B-A48C-88695807A1D4}"/>
              </a:ext>
            </a:extLst>
          </p:cNvPr>
          <p:cNvPicPr>
            <a:picLocks noChangeAspect="1"/>
          </p:cNvPicPr>
          <p:nvPr userDrawn="1"/>
        </p:nvPicPr>
        <p:blipFill>
          <a:blip r:embed="rId2"/>
          <a:stretch>
            <a:fillRect/>
          </a:stretch>
        </p:blipFill>
        <p:spPr>
          <a:xfrm>
            <a:off x="0" y="-34848"/>
            <a:ext cx="12192682" cy="6892848"/>
          </a:xfrm>
          <a:prstGeom prst="rect">
            <a:avLst/>
          </a:prstGeom>
        </p:spPr>
      </p:pic>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0" y="-34848"/>
            <a:ext cx="6953956" cy="689284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4079269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DDF0A9-D809-E6CF-4984-2C4A752427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0" y="0"/>
            <a:ext cx="12192000" cy="3429000"/>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dirty="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dirty="0"/>
              <a:t>Edit Master text styles</a:t>
            </a:r>
          </a:p>
        </p:txBody>
      </p:sp>
    </p:spTree>
    <p:extLst>
      <p:ext uri="{BB962C8B-B14F-4D97-AF65-F5344CB8AC3E}">
        <p14:creationId xmlns:p14="http://schemas.microsoft.com/office/powerpoint/2010/main" val="4199240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411377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3/21/2023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3/21/2023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3/21/2023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3/21/2023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adobe.com/in/creativecloud/photography/discover/aperture.html" TargetMode="Externa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4238978" y="4651226"/>
            <a:ext cx="3714044" cy="1801608"/>
          </a:xfrm>
        </p:spPr>
        <p:txBody>
          <a:bodyPr/>
          <a:lstStyle/>
          <a:p>
            <a:r>
              <a:rPr lang="en-US" sz="1600" dirty="0">
                <a:latin typeface="Times New Roman" panose="02020603050405020304" pitchFamily="18" charset="0"/>
                <a:cs typeface="Times New Roman" panose="02020603050405020304" pitchFamily="18" charset="0"/>
              </a:rPr>
              <a:t>ADITYA  KAMATH–NNM22AM001</a:t>
            </a:r>
          </a:p>
          <a:p>
            <a:r>
              <a:rPr lang="en-US" sz="1600" dirty="0">
                <a:latin typeface="Times New Roman" panose="02020603050405020304" pitchFamily="18" charset="0"/>
                <a:cs typeface="Times New Roman" panose="02020603050405020304" pitchFamily="18" charset="0"/>
              </a:rPr>
              <a:t>AISHIK ROY – NNM22AM002</a:t>
            </a:r>
          </a:p>
          <a:p>
            <a:r>
              <a:rPr lang="en-US" sz="1600" dirty="0">
                <a:latin typeface="Times New Roman" panose="02020603050405020304" pitchFamily="18" charset="0"/>
                <a:cs typeface="Times New Roman" panose="02020603050405020304" pitchFamily="18" charset="0"/>
              </a:rPr>
              <a:t>AKANKSHA  SALIAN–NNM22AM003</a:t>
            </a:r>
          </a:p>
          <a:p>
            <a:r>
              <a:rPr lang="en-US" sz="1600" dirty="0">
                <a:latin typeface="Times New Roman" panose="02020603050405020304" pitchFamily="18" charset="0"/>
                <a:cs typeface="Times New Roman" panose="02020603050405020304" pitchFamily="18" charset="0"/>
              </a:rPr>
              <a:t>AMEYA G. KOWSHIK - NNM22AM004</a:t>
            </a:r>
          </a:p>
          <a:p>
            <a:r>
              <a:rPr lang="en-US" sz="1600" dirty="0">
                <a:latin typeface="Times New Roman" panose="02020603050405020304" pitchFamily="18" charset="0"/>
                <a:cs typeface="Times New Roman" panose="02020603050405020304" pitchFamily="18" charset="0"/>
              </a:rPr>
              <a:t>AMSHA HEGDE  - NNM22AM005</a:t>
            </a:r>
            <a:endParaRPr lang="ru-RU"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68C43FB-6EC1-88A4-473D-8716291617C4}"/>
              </a:ext>
            </a:extLst>
          </p:cNvPr>
          <p:cNvSpPr txBox="1"/>
          <p:nvPr/>
        </p:nvSpPr>
        <p:spPr>
          <a:xfrm>
            <a:off x="2429434" y="2291050"/>
            <a:ext cx="7126941" cy="1015663"/>
          </a:xfrm>
          <a:prstGeom prst="rect">
            <a:avLst/>
          </a:prstGeom>
          <a:noFill/>
        </p:spPr>
        <p:txBody>
          <a:bodyPr wrap="square" rtlCol="0">
            <a:spAutoFit/>
          </a:bodyPr>
          <a:lstStyle/>
          <a:p>
            <a:pPr algn="ctr"/>
            <a:r>
              <a:rPr lang="en-IN" sz="6000" b="1" dirty="0">
                <a:solidFill>
                  <a:schemeClr val="bg1"/>
                </a:solidFill>
                <a:latin typeface="Tahoma" panose="020B0604030504040204" pitchFamily="34" charset="0"/>
                <a:ea typeface="Tahoma" panose="020B0604030504040204" pitchFamily="34" charset="0"/>
                <a:cs typeface="Tahoma" panose="020B0604030504040204" pitchFamily="34" charset="0"/>
              </a:rPr>
              <a:t>CamCrashCourse</a:t>
            </a:r>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9F14-8BEA-1DD0-04B6-6004613C7D4B}"/>
              </a:ext>
            </a:extLst>
          </p:cNvPr>
          <p:cNvSpPr>
            <a:spLocks noGrp="1"/>
          </p:cNvSpPr>
          <p:nvPr>
            <p:ph type="title"/>
          </p:nvPr>
        </p:nvSpPr>
        <p:spPr>
          <a:xfrm>
            <a:off x="228601" y="-191386"/>
            <a:ext cx="11029616" cy="1188720"/>
          </a:xfrm>
        </p:spPr>
        <p:txBody>
          <a:bodyPr/>
          <a:lstStyle/>
          <a:p>
            <a:r>
              <a:rPr lang="en-IN" dirty="0">
                <a:latin typeface="Tahoma" panose="020B0604030504040204" pitchFamily="34" charset="0"/>
                <a:ea typeface="Tahoma" panose="020B0604030504040204" pitchFamily="34" charset="0"/>
                <a:cs typeface="Tahoma" panose="020B0604030504040204" pitchFamily="34" charset="0"/>
              </a:rPr>
              <a:t>Learn which settings matter</a:t>
            </a:r>
          </a:p>
        </p:txBody>
      </p:sp>
      <p:sp>
        <p:nvSpPr>
          <p:cNvPr id="3" name="Content Placeholder 2">
            <a:extLst>
              <a:ext uri="{FF2B5EF4-FFF2-40B4-BE49-F238E27FC236}">
                <a16:creationId xmlns:a16="http://schemas.microsoft.com/office/drawing/2014/main" id="{94B30785-4C24-C6BF-E106-71F8196B54F3}"/>
              </a:ext>
            </a:extLst>
          </p:cNvPr>
          <p:cNvSpPr>
            <a:spLocks noGrp="1"/>
          </p:cNvSpPr>
          <p:nvPr>
            <p:ph idx="1"/>
          </p:nvPr>
        </p:nvSpPr>
        <p:spPr>
          <a:xfrm>
            <a:off x="228601" y="736304"/>
            <a:ext cx="6703828" cy="5834085"/>
          </a:xfrm>
        </p:spPr>
        <p:txBody>
          <a:bodyPr>
            <a:normAutofit/>
          </a:bodyPr>
          <a:lstStyle/>
          <a:p>
            <a:pPr marL="0" indent="0" algn="just">
              <a:buNone/>
            </a:pPr>
            <a:r>
              <a:rPr lang="en-US" sz="1400" b="0" i="0" dirty="0">
                <a:solidFill>
                  <a:srgbClr val="242424"/>
                </a:solidFill>
                <a:effectLst/>
                <a:latin typeface="Times New Roman" panose="02020603050405020304" pitchFamily="18" charset="0"/>
                <a:cs typeface="Times New Roman" panose="02020603050405020304" pitchFamily="18" charset="0"/>
              </a:rPr>
              <a:t>Camera settings are an essential element of photography that you need to master. Exposure is the key to taking a great picture.  Aperture, shutter speed, ISO combine to create an exposure. All three settings, when combined, control the amount of light reaching the sensor. Find the correct and appropriate balance of these settings before taking a picture. A clear understanding of the basic concept of aperture, shutter speed, and ISO helps you to apply these creatively in your journey ahead.</a:t>
            </a:r>
            <a:endParaRPr lang="en-US" sz="1400" b="0" i="0" dirty="0">
              <a:solidFill>
                <a:srgbClr val="323232"/>
              </a:solidFill>
              <a:effectLst/>
              <a:latin typeface="Times New Roman" panose="02020603050405020304" pitchFamily="18" charset="0"/>
              <a:cs typeface="Times New Roman" panose="02020603050405020304" pitchFamily="18" charset="0"/>
            </a:endParaRPr>
          </a:p>
          <a:p>
            <a:pPr marL="0" indent="0" algn="just">
              <a:buNone/>
            </a:pPr>
            <a:r>
              <a:rPr lang="en-US" sz="1400" b="1" i="0" u="sng"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Aperture</a:t>
            </a:r>
            <a:r>
              <a:rPr lang="en-US" sz="1400" b="0" i="0" u="sng" dirty="0">
                <a:solidFill>
                  <a:srgbClr val="323232"/>
                </a:solidFill>
                <a:effectLst/>
                <a:latin typeface="Times New Roman" panose="02020603050405020304" pitchFamily="18" charset="0"/>
                <a:cs typeface="Times New Roman" panose="02020603050405020304" pitchFamily="18" charset="0"/>
              </a:rPr>
              <a:t> </a:t>
            </a:r>
            <a:r>
              <a:rPr lang="en-US" sz="1400" b="0" i="0" dirty="0">
                <a:solidFill>
                  <a:srgbClr val="323232"/>
                </a:solidFill>
                <a:effectLst/>
                <a:latin typeface="Times New Roman" panose="02020603050405020304" pitchFamily="18" charset="0"/>
                <a:cs typeface="Times New Roman" panose="02020603050405020304" pitchFamily="18" charset="0"/>
              </a:rPr>
              <a:t>refers to the circular opening within your lens that lets in light. A wider aperture — </a:t>
            </a:r>
            <a:r>
              <a:rPr lang="en-US" sz="1400" b="0" i="1" dirty="0">
                <a:solidFill>
                  <a:srgbClr val="323232"/>
                </a:solidFill>
                <a:effectLst/>
                <a:latin typeface="Times New Roman" panose="02020603050405020304" pitchFamily="18" charset="0"/>
                <a:cs typeface="Times New Roman" panose="02020603050405020304" pitchFamily="18" charset="0"/>
              </a:rPr>
              <a:t>f</a:t>
            </a:r>
            <a:r>
              <a:rPr lang="en-US" sz="1400" b="0" i="0" dirty="0">
                <a:solidFill>
                  <a:srgbClr val="323232"/>
                </a:solidFill>
                <a:effectLst/>
                <a:latin typeface="Times New Roman" panose="02020603050405020304" pitchFamily="18" charset="0"/>
                <a:cs typeface="Times New Roman" panose="02020603050405020304" pitchFamily="18" charset="0"/>
              </a:rPr>
              <a:t>/1.8, for example — lets in more light. This means your camera performs better in low light and is able to capture a shallow depth of field. Choose a phone with a wide aperture (also referred to as a low f-stop number) for the most versatility.</a:t>
            </a:r>
          </a:p>
          <a:p>
            <a:pPr marL="0" indent="0" algn="just">
              <a:buNone/>
            </a:pPr>
            <a:r>
              <a:rPr lang="en-US" sz="1400" b="1" i="0" u="sng" dirty="0">
                <a:solidFill>
                  <a:srgbClr val="000000"/>
                </a:solidFill>
                <a:effectLst/>
                <a:latin typeface="Times New Roman" panose="02020603050405020304" pitchFamily="18" charset="0"/>
                <a:cs typeface="Times New Roman" panose="02020603050405020304" pitchFamily="18" charset="0"/>
              </a:rPr>
              <a:t>Shutter speed </a:t>
            </a:r>
            <a:r>
              <a:rPr lang="en-US" sz="1400" b="0" i="0" dirty="0">
                <a:solidFill>
                  <a:srgbClr val="000000"/>
                </a:solidFill>
                <a:effectLst/>
                <a:latin typeface="Times New Roman" panose="02020603050405020304" pitchFamily="18" charset="0"/>
                <a:cs typeface="Times New Roman" panose="02020603050405020304" pitchFamily="18" charset="0"/>
              </a:rPr>
              <a:t>is the </a:t>
            </a:r>
            <a:r>
              <a:rPr lang="en-US" sz="1400" b="0" i="1" dirty="0">
                <a:solidFill>
                  <a:srgbClr val="000000"/>
                </a:solidFill>
                <a:effectLst/>
                <a:latin typeface="Times New Roman" panose="02020603050405020304" pitchFamily="18" charset="0"/>
                <a:cs typeface="Times New Roman" panose="02020603050405020304" pitchFamily="18" charset="0"/>
              </a:rPr>
              <a:t>length of time</a:t>
            </a:r>
            <a:r>
              <a:rPr lang="en-US" sz="1400" b="0" i="0" dirty="0">
                <a:solidFill>
                  <a:srgbClr val="000000"/>
                </a:solidFill>
                <a:effectLst/>
                <a:latin typeface="Times New Roman" panose="02020603050405020304" pitchFamily="18" charset="0"/>
                <a:cs typeface="Times New Roman" panose="02020603050405020304" pitchFamily="18" charset="0"/>
              </a:rPr>
              <a:t> the camera shutter is open, exposing light onto the camera sensor. Essentially, it’s how long your camera spends taking a photo. This has a few important effects on how your images will appear. If your shutter speed is long, moving subjects in your photo will appear blurred along the direction of motion. In case of fast shutter speed, you can eliminate motion even from fast-moving objects, like birds in flight, or cars driving past.</a:t>
            </a:r>
          </a:p>
          <a:p>
            <a:pPr marL="0" indent="0" algn="just">
              <a:buNone/>
            </a:pPr>
            <a:r>
              <a:rPr lang="en-US" sz="1400" b="1" u="sng" dirty="0">
                <a:solidFill>
                  <a:schemeClr val="tx1"/>
                </a:solidFill>
                <a:latin typeface="Times New Roman" panose="02020603050405020304" pitchFamily="18" charset="0"/>
                <a:cs typeface="Times New Roman" panose="02020603050405020304" pitchFamily="18" charset="0"/>
              </a:rPr>
              <a:t>ISO</a:t>
            </a:r>
            <a:r>
              <a:rPr lang="en-US" sz="1400" b="1" dirty="0">
                <a:solidFill>
                  <a:srgbClr val="000000"/>
                </a:solidFill>
                <a:latin typeface="Times New Roman" panose="02020603050405020304" pitchFamily="18" charset="0"/>
                <a:cs typeface="Times New Roman" panose="02020603050405020304" pitchFamily="18" charset="0"/>
              </a:rPr>
              <a:t> </a:t>
            </a:r>
            <a:r>
              <a:rPr lang="en-US" sz="1400" dirty="0">
                <a:solidFill>
                  <a:srgbClr val="000000"/>
                </a:solidFill>
                <a:latin typeface="Times New Roman" panose="02020603050405020304" pitchFamily="18" charset="0"/>
                <a:cs typeface="Times New Roman" panose="02020603050405020304" pitchFamily="18" charset="0"/>
              </a:rPr>
              <a:t>refers to your camera’s sensitivity to light. The higher the ISO, the more sensitive your camera sensor becomes, and the brighter your photos </a:t>
            </a:r>
            <a:r>
              <a:rPr lang="en-US" sz="1400" dirty="0" err="1">
                <a:solidFill>
                  <a:srgbClr val="000000"/>
                </a:solidFill>
                <a:latin typeface="Times New Roman" panose="02020603050405020304" pitchFamily="18" charset="0"/>
                <a:cs typeface="Times New Roman" panose="02020603050405020304" pitchFamily="18" charset="0"/>
              </a:rPr>
              <a:t>appear.ISO</a:t>
            </a:r>
            <a:r>
              <a:rPr lang="en-US" sz="1400" dirty="0">
                <a:solidFill>
                  <a:srgbClr val="000000"/>
                </a:solidFill>
                <a:latin typeface="Times New Roman" panose="02020603050405020304" pitchFamily="18" charset="0"/>
                <a:cs typeface="Times New Roman" panose="02020603050405020304" pitchFamily="18" charset="0"/>
              </a:rPr>
              <a:t> is measured in numbers. Here are a few standard ISO values: 100, 200, 400, 800, 1600</a:t>
            </a:r>
            <a:r>
              <a:rPr lang="en-US" sz="1400" b="0" i="0" dirty="0">
                <a:solidFill>
                  <a:srgbClr val="222222"/>
                </a:solidFill>
                <a:effectLst/>
                <a:latin typeface="Times New Roman" panose="02020603050405020304" pitchFamily="18" charset="0"/>
                <a:cs typeface="Times New Roman" panose="02020603050405020304" pitchFamily="18" charset="0"/>
              </a:rPr>
              <a:t>, and 3200. ISO works alongside the two </a:t>
            </a:r>
            <a:r>
              <a:rPr lang="en-US" sz="1400" b="0" i="0" u="none" strike="noStrike" dirty="0">
                <a:solidFill>
                  <a:schemeClr val="tx1"/>
                </a:solidFill>
                <a:effectLst/>
                <a:latin typeface="Times New Roman" panose="02020603050405020304" pitchFamily="18" charset="0"/>
                <a:cs typeface="Times New Roman" panose="02020603050405020304" pitchFamily="18" charset="0"/>
              </a:rPr>
              <a:t>exposure variables</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rgbClr val="222222"/>
                </a:solidFill>
                <a:effectLst/>
                <a:latin typeface="Times New Roman" panose="02020603050405020304" pitchFamily="18" charset="0"/>
                <a:cs typeface="Times New Roman" panose="02020603050405020304" pitchFamily="18" charset="0"/>
              </a:rPr>
              <a:t>– </a:t>
            </a:r>
            <a:r>
              <a:rPr lang="en-US" sz="1400" b="0" i="0" u="none" strike="noStrike" dirty="0">
                <a:solidFill>
                  <a:schemeClr val="tx1"/>
                </a:solidFill>
                <a:effectLst/>
                <a:latin typeface="Times New Roman" panose="02020603050405020304" pitchFamily="18" charset="0"/>
                <a:cs typeface="Times New Roman" panose="02020603050405020304" pitchFamily="18" charset="0"/>
              </a:rPr>
              <a:t>aperture</a:t>
            </a:r>
            <a:r>
              <a:rPr lang="en-US" sz="1400" b="0" i="0" dirty="0">
                <a:solidFill>
                  <a:schemeClr val="tx1"/>
                </a:solidFill>
                <a:effectLst/>
                <a:latin typeface="Times New Roman" panose="02020603050405020304" pitchFamily="18" charset="0"/>
                <a:cs typeface="Times New Roman" panose="02020603050405020304" pitchFamily="18" charset="0"/>
              </a:rPr>
              <a:t> and </a:t>
            </a:r>
            <a:r>
              <a:rPr lang="en-US" sz="1400" b="0" i="0" u="none" strike="noStrike" dirty="0">
                <a:solidFill>
                  <a:schemeClr val="tx1"/>
                </a:solidFill>
                <a:effectLst/>
                <a:latin typeface="Times New Roman" panose="02020603050405020304" pitchFamily="18" charset="0"/>
                <a:cs typeface="Times New Roman" panose="02020603050405020304" pitchFamily="18" charset="0"/>
              </a:rPr>
              <a:t>shutter speed</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a:solidFill>
                  <a:srgbClr val="222222"/>
                </a:solidFill>
                <a:effectLst/>
                <a:latin typeface="Times New Roman" panose="02020603050405020304" pitchFamily="18" charset="0"/>
                <a:cs typeface="Times New Roman" panose="02020603050405020304" pitchFamily="18" charset="0"/>
              </a:rPr>
              <a:t>– to determine the overall brightness level of an image.</a:t>
            </a:r>
          </a:p>
        </p:txBody>
      </p:sp>
      <p:pic>
        <p:nvPicPr>
          <p:cNvPr id="5" name="Picture 4">
            <a:extLst>
              <a:ext uri="{FF2B5EF4-FFF2-40B4-BE49-F238E27FC236}">
                <a16:creationId xmlns:a16="http://schemas.microsoft.com/office/drawing/2014/main" id="{D1077BA9-492A-08C0-84A0-62E17452571F}"/>
              </a:ext>
            </a:extLst>
          </p:cNvPr>
          <p:cNvPicPr>
            <a:picLocks noChangeAspect="1"/>
          </p:cNvPicPr>
          <p:nvPr/>
        </p:nvPicPr>
        <p:blipFill>
          <a:blip r:embed="rId3"/>
          <a:stretch>
            <a:fillRect/>
          </a:stretch>
        </p:blipFill>
        <p:spPr>
          <a:xfrm>
            <a:off x="6932429" y="0"/>
            <a:ext cx="5259571" cy="2147777"/>
          </a:xfrm>
          <a:prstGeom prst="rect">
            <a:avLst/>
          </a:prstGeom>
        </p:spPr>
      </p:pic>
      <p:pic>
        <p:nvPicPr>
          <p:cNvPr id="7" name="Picture 6">
            <a:extLst>
              <a:ext uri="{FF2B5EF4-FFF2-40B4-BE49-F238E27FC236}">
                <a16:creationId xmlns:a16="http://schemas.microsoft.com/office/drawing/2014/main" id="{239B32F1-F5D0-97BB-51B8-883CB6CA3A94}"/>
              </a:ext>
            </a:extLst>
          </p:cNvPr>
          <p:cNvPicPr>
            <a:picLocks noChangeAspect="1"/>
          </p:cNvPicPr>
          <p:nvPr/>
        </p:nvPicPr>
        <p:blipFill rotWithShape="1">
          <a:blip r:embed="rId4"/>
          <a:srcRect l="10678" t="10344"/>
          <a:stretch/>
        </p:blipFill>
        <p:spPr>
          <a:xfrm>
            <a:off x="6932429" y="2142460"/>
            <a:ext cx="2935178" cy="2488019"/>
          </a:xfrm>
          <a:prstGeom prst="rect">
            <a:avLst/>
          </a:prstGeom>
        </p:spPr>
      </p:pic>
      <p:pic>
        <p:nvPicPr>
          <p:cNvPr id="9" name="Picture 8">
            <a:extLst>
              <a:ext uri="{FF2B5EF4-FFF2-40B4-BE49-F238E27FC236}">
                <a16:creationId xmlns:a16="http://schemas.microsoft.com/office/drawing/2014/main" id="{89FD6F4F-6536-6AE3-1D7B-DCC599725B1A}"/>
              </a:ext>
            </a:extLst>
          </p:cNvPr>
          <p:cNvPicPr>
            <a:picLocks noChangeAspect="1"/>
          </p:cNvPicPr>
          <p:nvPr/>
        </p:nvPicPr>
        <p:blipFill rotWithShape="1">
          <a:blip r:embed="rId5"/>
          <a:srcRect l="5152" t="11059" r="6007" b="11953"/>
          <a:stretch/>
        </p:blipFill>
        <p:spPr>
          <a:xfrm>
            <a:off x="9867606" y="2142460"/>
            <a:ext cx="2324394" cy="2488019"/>
          </a:xfrm>
          <a:prstGeom prst="rect">
            <a:avLst/>
          </a:prstGeom>
        </p:spPr>
      </p:pic>
      <p:pic>
        <p:nvPicPr>
          <p:cNvPr id="11" name="Picture 10">
            <a:extLst>
              <a:ext uri="{FF2B5EF4-FFF2-40B4-BE49-F238E27FC236}">
                <a16:creationId xmlns:a16="http://schemas.microsoft.com/office/drawing/2014/main" id="{93DFC6B7-738A-8319-769F-4BBB742C7B60}"/>
              </a:ext>
            </a:extLst>
          </p:cNvPr>
          <p:cNvPicPr>
            <a:picLocks noChangeAspect="1"/>
          </p:cNvPicPr>
          <p:nvPr/>
        </p:nvPicPr>
        <p:blipFill>
          <a:blip r:embed="rId6"/>
          <a:stretch>
            <a:fillRect/>
          </a:stretch>
        </p:blipFill>
        <p:spPr>
          <a:xfrm>
            <a:off x="6932429" y="4630479"/>
            <a:ext cx="5259571" cy="2227521"/>
          </a:xfrm>
          <a:prstGeom prst="rect">
            <a:avLst/>
          </a:prstGeom>
        </p:spPr>
      </p:pic>
    </p:spTree>
    <p:extLst>
      <p:ext uri="{BB962C8B-B14F-4D97-AF65-F5344CB8AC3E}">
        <p14:creationId xmlns:p14="http://schemas.microsoft.com/office/powerpoint/2010/main" val="43621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10" presetClass="entr"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126C72-8FA1-8F6B-94F1-E662C6D3BB13}"/>
              </a:ext>
            </a:extLst>
          </p:cNvPr>
          <p:cNvSpPr>
            <a:spLocks noGrp="1"/>
          </p:cNvSpPr>
          <p:nvPr>
            <p:ph idx="1"/>
          </p:nvPr>
        </p:nvSpPr>
        <p:spPr>
          <a:xfrm>
            <a:off x="402665" y="636494"/>
            <a:ext cx="6392582" cy="5778127"/>
          </a:xfrm>
        </p:spPr>
        <p:txBody>
          <a:bodyPr>
            <a:normAutofit fontScale="92500" lnSpcReduction="20000"/>
          </a:bodyPr>
          <a:lstStyle/>
          <a:p>
            <a:pPr algn="just">
              <a:lnSpc>
                <a:spcPct val="200000"/>
              </a:lnSpc>
            </a:pPr>
            <a:r>
              <a:rPr lang="en-US" sz="1400" dirty="0"/>
              <a:t> </a:t>
            </a:r>
            <a:r>
              <a:rPr lang="en-US" sz="1400" dirty="0">
                <a:latin typeface="Times New Roman" panose="02020603050405020304" pitchFamily="18" charset="0"/>
                <a:cs typeface="Times New Roman" panose="02020603050405020304" pitchFamily="18" charset="0"/>
              </a:rPr>
              <a:t>Clean The Lenses For Crystal Clear Photos</a:t>
            </a:r>
          </a:p>
          <a:p>
            <a:pPr algn="just">
              <a:lnSpc>
                <a:spcPct val="200000"/>
              </a:lnSpc>
            </a:pPr>
            <a:r>
              <a:rPr lang="en-US" sz="1400" dirty="0">
                <a:latin typeface="Times New Roman" panose="02020603050405020304" pitchFamily="18" charset="0"/>
                <a:cs typeface="Times New Roman" panose="02020603050405020304" pitchFamily="18" charset="0"/>
              </a:rPr>
              <a:t> Set The Focus To Ensure Your Subject Is Always Sharp</a:t>
            </a:r>
          </a:p>
          <a:p>
            <a:pPr algn="just">
              <a:lnSpc>
                <a:spcPct val="200000"/>
              </a:lnSpc>
            </a:pPr>
            <a:r>
              <a:rPr lang="en-US" sz="1400" dirty="0">
                <a:latin typeface="Times New Roman" panose="02020603050405020304" pitchFamily="18" charset="0"/>
                <a:cs typeface="Times New Roman" panose="02020603050405020304" pitchFamily="18" charset="0"/>
              </a:rPr>
              <a:t> Adjust Exposure For Perfect Brightness Levels</a:t>
            </a:r>
          </a:p>
          <a:p>
            <a:pPr algn="just">
              <a:lnSpc>
                <a:spcPct val="200000"/>
              </a:lnSpc>
            </a:pPr>
            <a:r>
              <a:rPr lang="en-US" sz="1400" dirty="0">
                <a:latin typeface="Times New Roman" panose="02020603050405020304" pitchFamily="18" charset="0"/>
                <a:cs typeface="Times New Roman" panose="02020603050405020304" pitchFamily="18" charset="0"/>
              </a:rPr>
              <a:t> Use HDR For Evenly-Lit Photos With Amazing Detail</a:t>
            </a:r>
          </a:p>
          <a:p>
            <a:pPr algn="just">
              <a:lnSpc>
                <a:spcPct val="200000"/>
              </a:lnSpc>
            </a:pPr>
            <a:r>
              <a:rPr lang="en-US" sz="1400" dirty="0">
                <a:latin typeface="Times New Roman" panose="02020603050405020304" pitchFamily="18" charset="0"/>
                <a:cs typeface="Times New Roman" panose="02020603050405020304" pitchFamily="18" charset="0"/>
              </a:rPr>
              <a:t> Shoot In Portrait Mode To Create Gorgeous Blurred Backgrounds</a:t>
            </a:r>
          </a:p>
          <a:p>
            <a:pPr algn="just">
              <a:lnSpc>
                <a:spcPct val="200000"/>
              </a:lnSpc>
            </a:pPr>
            <a:r>
              <a:rPr lang="en-US" sz="1400" dirty="0">
                <a:latin typeface="Times New Roman" panose="02020603050405020304" pitchFamily="18" charset="0"/>
                <a:cs typeface="Times New Roman" panose="02020603050405020304" pitchFamily="18" charset="0"/>
              </a:rPr>
              <a:t> Activate Burst Mode For Incredible Action Shots</a:t>
            </a:r>
          </a:p>
          <a:p>
            <a:pPr algn="just">
              <a:lnSpc>
                <a:spcPct val="200000"/>
              </a:lnSpc>
            </a:pPr>
            <a:r>
              <a:rPr lang="en-US" sz="1400" dirty="0">
                <a:latin typeface="Times New Roman" panose="02020603050405020304" pitchFamily="18" charset="0"/>
                <a:cs typeface="Times New Roman" panose="02020603050405020304" pitchFamily="18" charset="0"/>
              </a:rPr>
              <a:t> Switch Between iPhone Lenses To Zoom In Or Out</a:t>
            </a:r>
          </a:p>
          <a:p>
            <a:pPr algn="just">
              <a:lnSpc>
                <a:spcPct val="200000"/>
              </a:lnSpc>
            </a:pPr>
            <a:r>
              <a:rPr lang="en-US" sz="1400" dirty="0">
                <a:latin typeface="Times New Roman" panose="02020603050405020304" pitchFamily="18" charset="0"/>
                <a:cs typeface="Times New Roman" panose="02020603050405020304" pitchFamily="18" charset="0"/>
              </a:rPr>
              <a:t>.Keep Your Camera Steady For Sharp, Shake-Free Shots</a:t>
            </a:r>
          </a:p>
          <a:p>
            <a:pPr algn="just">
              <a:lnSpc>
                <a:spcPct val="200000"/>
              </a:lnSpc>
            </a:pPr>
            <a:r>
              <a:rPr lang="en-US" sz="1400" dirty="0">
                <a:latin typeface="Times New Roman" panose="02020603050405020304" pitchFamily="18" charset="0"/>
                <a:cs typeface="Times New Roman" panose="02020603050405020304" pitchFamily="18" charset="0"/>
              </a:rPr>
              <a:t> Use The Rule Of Thirds To Compose Beautiful Mobile Photos</a:t>
            </a:r>
          </a:p>
          <a:p>
            <a:pPr algn="just">
              <a:lnSpc>
                <a:spcPct val="200000"/>
              </a:lnSpc>
            </a:pPr>
            <a:r>
              <a:rPr lang="en-US" sz="1400" dirty="0">
                <a:latin typeface="Times New Roman" panose="02020603050405020304" pitchFamily="18" charset="0"/>
                <a:cs typeface="Times New Roman" panose="02020603050405020304" pitchFamily="18" charset="0"/>
              </a:rPr>
              <a:t> Use Leading Lines For Powerful Images With Incredible Depth</a:t>
            </a:r>
          </a:p>
          <a:p>
            <a:pPr algn="just">
              <a:lnSpc>
                <a:spcPct val="200000"/>
              </a:lnSpc>
            </a:pPr>
            <a:r>
              <a:rPr lang="en-US" sz="1400" dirty="0">
                <a:latin typeface="Times New Roman" panose="02020603050405020304" pitchFamily="18" charset="0"/>
                <a:cs typeface="Times New Roman" panose="02020603050405020304" pitchFamily="18" charset="0"/>
              </a:rPr>
              <a:t> Experiment With Different Perspectives For More Unique Images</a:t>
            </a:r>
          </a:p>
          <a:p>
            <a:pPr algn="just">
              <a:lnSpc>
                <a:spcPct val="200000"/>
              </a:lnSpc>
            </a:pPr>
            <a:r>
              <a:rPr lang="en-US" sz="1400" dirty="0">
                <a:latin typeface="Times New Roman" panose="02020603050405020304" pitchFamily="18" charset="0"/>
                <a:cs typeface="Times New Roman" panose="02020603050405020304" pitchFamily="18" charset="0"/>
              </a:rPr>
              <a:t> Simplify Your Compositions For The Most Striking Shots</a:t>
            </a:r>
            <a:endParaRPr lang="en-IN" sz="1400" dirty="0">
              <a:latin typeface="Times New Roman" panose="02020603050405020304" pitchFamily="18" charset="0"/>
              <a:cs typeface="Times New Roman" panose="02020603050405020304" pitchFamily="18" charset="0"/>
            </a:endParaRPr>
          </a:p>
          <a:p>
            <a:pPr algn="just">
              <a:lnSpc>
                <a:spcPct val="200000"/>
              </a:lnSpc>
            </a:pPr>
            <a:endParaRPr lang="en-IN" sz="1400" dirty="0"/>
          </a:p>
        </p:txBody>
      </p:sp>
      <p:pic>
        <p:nvPicPr>
          <p:cNvPr id="5" name="Picture 4">
            <a:extLst>
              <a:ext uri="{FF2B5EF4-FFF2-40B4-BE49-F238E27FC236}">
                <a16:creationId xmlns:a16="http://schemas.microsoft.com/office/drawing/2014/main" id="{518A3547-3AFE-0857-0A6F-E94B67890907}"/>
              </a:ext>
            </a:extLst>
          </p:cNvPr>
          <p:cNvPicPr>
            <a:picLocks noChangeAspect="1"/>
          </p:cNvPicPr>
          <p:nvPr/>
        </p:nvPicPr>
        <p:blipFill rotWithShape="1">
          <a:blip r:embed="rId2"/>
          <a:srcRect t="16409"/>
          <a:stretch/>
        </p:blipFill>
        <p:spPr>
          <a:xfrm>
            <a:off x="6858001" y="0"/>
            <a:ext cx="5334000" cy="6857999"/>
          </a:xfrm>
          <a:prstGeom prst="rect">
            <a:avLst/>
          </a:prstGeom>
        </p:spPr>
      </p:pic>
    </p:spTree>
    <p:extLst>
      <p:ext uri="{BB962C8B-B14F-4D97-AF65-F5344CB8AC3E}">
        <p14:creationId xmlns:p14="http://schemas.microsoft.com/office/powerpoint/2010/main" val="54728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2FF9-0C1D-0BC4-1F09-3A1046021EE8}"/>
              </a:ext>
            </a:extLst>
          </p:cNvPr>
          <p:cNvSpPr>
            <a:spLocks noGrp="1"/>
          </p:cNvSpPr>
          <p:nvPr>
            <p:ph type="title"/>
          </p:nvPr>
        </p:nvSpPr>
        <p:spPr>
          <a:xfrm>
            <a:off x="123992" y="-151606"/>
            <a:ext cx="11029616" cy="1188720"/>
          </a:xfrm>
        </p:spPr>
        <p:txBody>
          <a:bodyPr/>
          <a:lstStyle/>
          <a:p>
            <a:r>
              <a:rPr lang="en-IN" dirty="0">
                <a:latin typeface="Tahoma" panose="020B0604030504040204" pitchFamily="34" charset="0"/>
                <a:ea typeface="Tahoma" panose="020B0604030504040204" pitchFamily="34" charset="0"/>
                <a:cs typeface="Tahoma" panose="020B0604030504040204" pitchFamily="34" charset="0"/>
              </a:rPr>
              <a:t>Don’t overexpose highlight</a:t>
            </a:r>
          </a:p>
        </p:txBody>
      </p:sp>
      <p:pic>
        <p:nvPicPr>
          <p:cNvPr id="5" name="Content Placeholder 4">
            <a:extLst>
              <a:ext uri="{FF2B5EF4-FFF2-40B4-BE49-F238E27FC236}">
                <a16:creationId xmlns:a16="http://schemas.microsoft.com/office/drawing/2014/main" id="{A29F513B-E9C5-6ECA-4D68-AA11C6E99E40}"/>
              </a:ext>
            </a:extLst>
          </p:cNvPr>
          <p:cNvPicPr>
            <a:picLocks noGrp="1" noChangeAspect="1"/>
          </p:cNvPicPr>
          <p:nvPr>
            <p:ph idx="1"/>
          </p:nvPr>
        </p:nvPicPr>
        <p:blipFill>
          <a:blip r:embed="rId2"/>
          <a:stretch>
            <a:fillRect/>
          </a:stretch>
        </p:blipFill>
        <p:spPr>
          <a:xfrm>
            <a:off x="5740400" y="0"/>
            <a:ext cx="6451600" cy="6946900"/>
          </a:xfrm>
        </p:spPr>
      </p:pic>
      <p:sp>
        <p:nvSpPr>
          <p:cNvPr id="6" name="TextBox 5">
            <a:extLst>
              <a:ext uri="{FF2B5EF4-FFF2-40B4-BE49-F238E27FC236}">
                <a16:creationId xmlns:a16="http://schemas.microsoft.com/office/drawing/2014/main" id="{D7C4192B-BABD-944A-6B13-D8268D7942E8}"/>
              </a:ext>
            </a:extLst>
          </p:cNvPr>
          <p:cNvSpPr txBox="1"/>
          <p:nvPr/>
        </p:nvSpPr>
        <p:spPr>
          <a:xfrm>
            <a:off x="342900" y="1100614"/>
            <a:ext cx="4483100" cy="4501040"/>
          </a:xfrm>
          <a:prstGeom prst="rect">
            <a:avLst/>
          </a:prstGeom>
          <a:noFill/>
        </p:spPr>
        <p:txBody>
          <a:bodyPr wrap="square" rtlCol="0">
            <a:spAutoFit/>
          </a:bodyPr>
          <a:lstStyle/>
          <a:p>
            <a:pPr>
              <a:lnSpc>
                <a:spcPct val="250000"/>
              </a:lnSpc>
              <a:spcAft>
                <a:spcPts val="15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you are picking your camera settings, it is critical to avoid overexposing highlights in a photo. It’s simply impossible to recover any detail from the white areas of a photo. </a:t>
            </a:r>
          </a:p>
          <a:p>
            <a:pPr>
              <a:lnSpc>
                <a:spcPct val="250000"/>
              </a:lnSpc>
              <a:spcAft>
                <a:spcPts val="150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It’s pretty easy to keep your highlights intact. But this is where shutter speed, aperture, and ISO are so important. These are the </a:t>
            </a:r>
            <a:r>
              <a:rPr lang="en-IN"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only</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camera settings that directly affect the brightness of a photo (other than flash setting).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56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F086-72DF-B29A-CC63-2AABFA773122}"/>
              </a:ext>
            </a:extLst>
          </p:cNvPr>
          <p:cNvSpPr>
            <a:spLocks noGrp="1"/>
          </p:cNvSpPr>
          <p:nvPr>
            <p:ph type="title"/>
          </p:nvPr>
        </p:nvSpPr>
        <p:spPr>
          <a:xfrm>
            <a:off x="390692" y="-161444"/>
            <a:ext cx="11029616" cy="1188720"/>
          </a:xfrm>
        </p:spPr>
        <p:txBody>
          <a:bodyPr/>
          <a:lstStyle/>
          <a:p>
            <a:r>
              <a:rPr lang="en-IN" dirty="0">
                <a:latin typeface="Tahoma" panose="020B0604030504040204" pitchFamily="34" charset="0"/>
                <a:ea typeface="Tahoma" panose="020B0604030504040204" pitchFamily="34" charset="0"/>
                <a:cs typeface="Tahoma" panose="020B0604030504040204" pitchFamily="34" charset="0"/>
              </a:rPr>
              <a:t>Pay attention to the light</a:t>
            </a:r>
          </a:p>
        </p:txBody>
      </p:sp>
      <p:sp>
        <p:nvSpPr>
          <p:cNvPr id="3" name="Content Placeholder 2">
            <a:extLst>
              <a:ext uri="{FF2B5EF4-FFF2-40B4-BE49-F238E27FC236}">
                <a16:creationId xmlns:a16="http://schemas.microsoft.com/office/drawing/2014/main" id="{EAB3BD3A-BF75-F3D8-2FB8-989AB5770BC8}"/>
              </a:ext>
            </a:extLst>
          </p:cNvPr>
          <p:cNvSpPr>
            <a:spLocks noGrp="1"/>
          </p:cNvSpPr>
          <p:nvPr>
            <p:ph idx="1"/>
          </p:nvPr>
        </p:nvSpPr>
        <p:spPr>
          <a:xfrm>
            <a:off x="136693" y="1027276"/>
            <a:ext cx="7555025" cy="5629835"/>
          </a:xfrm>
        </p:spPr>
        <p:txBody>
          <a:bodyPr>
            <a:normAutofit/>
          </a:bodyPr>
          <a:lstStyle/>
          <a:p>
            <a:pPr marL="0" indent="0" algn="l">
              <a:buNone/>
            </a:pPr>
            <a:r>
              <a:rPr lang="en-US" sz="1400" dirty="0">
                <a:solidFill>
                  <a:srgbClr val="1B1C1F"/>
                </a:solidFill>
                <a:latin typeface="Times New Roman" panose="02020603050405020304" pitchFamily="18" charset="0"/>
                <a:cs typeface="Times New Roman" panose="02020603050405020304" pitchFamily="18" charset="0"/>
              </a:rPr>
              <a:t>T</a:t>
            </a:r>
            <a:r>
              <a:rPr lang="en-US" sz="1400" b="0" i="0" dirty="0">
                <a:solidFill>
                  <a:srgbClr val="1B1C1F"/>
                </a:solidFill>
                <a:effectLst/>
                <a:latin typeface="Times New Roman" panose="02020603050405020304" pitchFamily="18" charset="0"/>
                <a:cs typeface="Times New Roman" panose="02020603050405020304" pitchFamily="18" charset="0"/>
              </a:rPr>
              <a:t>he source of light for photography can either be natural or man-made. Different moods and atmospheres can be created for capturing shots as per the photographer’s imagination. These are the four main categories of light:</a:t>
            </a:r>
          </a:p>
          <a:p>
            <a:pPr marL="0" indent="0" algn="l">
              <a:buNone/>
            </a:pPr>
            <a:r>
              <a:rPr lang="en-US" sz="1400" b="1" i="0" dirty="0">
                <a:solidFill>
                  <a:srgbClr val="1B1C1F"/>
                </a:solidFill>
                <a:effectLst/>
                <a:latin typeface="Times New Roman" panose="02020603050405020304" pitchFamily="18" charset="0"/>
                <a:cs typeface="Times New Roman" panose="02020603050405020304" pitchFamily="18" charset="0"/>
              </a:rPr>
              <a:t>Natural Lighting</a:t>
            </a:r>
          </a:p>
          <a:p>
            <a:pPr marL="0" indent="0" algn="l">
              <a:buNone/>
            </a:pPr>
            <a:r>
              <a:rPr lang="en-US" sz="1400" b="0" i="0" dirty="0">
                <a:solidFill>
                  <a:srgbClr val="1B1C1F"/>
                </a:solidFill>
                <a:effectLst/>
                <a:latin typeface="Times New Roman" panose="02020603050405020304" pitchFamily="18" charset="0"/>
                <a:cs typeface="Times New Roman" panose="02020603050405020304" pitchFamily="18" charset="0"/>
              </a:rPr>
              <a:t>If you wish to capture a shot in natural light, you must have a clear understanding of the angle of the Sun and its prospective effects on the picture composition. Since natural lighting is softer than a </a:t>
            </a:r>
            <a:r>
              <a:rPr lang="en-IN" sz="1400" b="0" i="0" dirty="0">
                <a:solidFill>
                  <a:srgbClr val="1B1C1F"/>
                </a:solidFill>
                <a:effectLst/>
                <a:latin typeface="Times New Roman" panose="02020603050405020304" pitchFamily="18" charset="0"/>
                <a:cs typeface="Times New Roman" panose="02020603050405020304" pitchFamily="18" charset="0"/>
              </a:rPr>
              <a:t>Front Lighting</a:t>
            </a:r>
          </a:p>
          <a:p>
            <a:pPr marL="0" indent="0">
              <a:buNone/>
            </a:pPr>
            <a:r>
              <a:rPr lang="en-US" sz="1400" b="1" dirty="0">
                <a:solidFill>
                  <a:srgbClr val="1B1C1F"/>
                </a:solidFill>
                <a:latin typeface="Times New Roman" panose="02020603050405020304" pitchFamily="18" charset="0"/>
                <a:cs typeface="Times New Roman" panose="02020603050405020304" pitchFamily="18" charset="0"/>
              </a:rPr>
              <a:t>F</a:t>
            </a:r>
            <a:r>
              <a:rPr lang="en-US" sz="1400" b="1" i="0" dirty="0">
                <a:solidFill>
                  <a:srgbClr val="1B1C1F"/>
                </a:solidFill>
                <a:effectLst/>
                <a:latin typeface="Times New Roman" panose="02020603050405020304" pitchFamily="18" charset="0"/>
                <a:cs typeface="Times New Roman" panose="02020603050405020304" pitchFamily="18" charset="0"/>
              </a:rPr>
              <a:t>ront lighting</a:t>
            </a:r>
          </a:p>
          <a:p>
            <a:pPr marL="0" indent="0">
              <a:buNone/>
            </a:pPr>
            <a:r>
              <a:rPr lang="en-US" sz="1400" b="0" i="0" dirty="0">
                <a:solidFill>
                  <a:srgbClr val="1B1C1F"/>
                </a:solidFill>
                <a:effectLst/>
                <a:latin typeface="Times New Roman" panose="02020603050405020304" pitchFamily="18" charset="0"/>
                <a:cs typeface="Times New Roman" panose="02020603050405020304" pitchFamily="18" charset="0"/>
              </a:rPr>
              <a:t>if you place the light source directly in front of your subject and not at an angle, the result can be a limited amount of shadows. This lighting technique can be used to click amazing portraits because the light spreads evenly across the photograph.</a:t>
            </a:r>
          </a:p>
          <a:p>
            <a:pPr marL="0" indent="0" algn="l">
              <a:buNone/>
            </a:pPr>
            <a:r>
              <a:rPr lang="en-US" sz="1400" b="1" i="0" dirty="0">
                <a:solidFill>
                  <a:srgbClr val="1B1C1F"/>
                </a:solidFill>
                <a:effectLst/>
                <a:latin typeface="Times New Roman" panose="02020603050405020304" pitchFamily="18" charset="0"/>
                <a:cs typeface="Times New Roman" panose="02020603050405020304" pitchFamily="18" charset="0"/>
              </a:rPr>
              <a:t>Transmitted Lighting</a:t>
            </a:r>
          </a:p>
          <a:p>
            <a:pPr marL="0" indent="0" algn="l">
              <a:buNone/>
            </a:pPr>
            <a:r>
              <a:rPr lang="en-US" sz="1400" b="0" i="0" dirty="0">
                <a:solidFill>
                  <a:srgbClr val="1B1C1F"/>
                </a:solidFill>
                <a:effectLst/>
                <a:latin typeface="Times New Roman" panose="02020603050405020304" pitchFamily="18" charset="0"/>
                <a:cs typeface="Times New Roman" panose="02020603050405020304" pitchFamily="18" charset="0"/>
              </a:rPr>
              <a:t>Using transmitted light and white background is a great technique to bring out as many colors as possible. Translucent subjects such as leaves, flowers, and feathers are best shot with this lighting technique. </a:t>
            </a:r>
          </a:p>
          <a:p>
            <a:pPr marL="0" indent="0" algn="l">
              <a:buNone/>
            </a:pPr>
            <a:r>
              <a:rPr lang="en-US" sz="1400" b="1" i="0" dirty="0">
                <a:solidFill>
                  <a:srgbClr val="1B1C1F"/>
                </a:solidFill>
                <a:effectLst/>
                <a:latin typeface="Times New Roman" panose="02020603050405020304" pitchFamily="18" charset="0"/>
                <a:cs typeface="Times New Roman" panose="02020603050405020304" pitchFamily="18" charset="0"/>
              </a:rPr>
              <a:t>Low Lighting Without Flash</a:t>
            </a:r>
          </a:p>
          <a:p>
            <a:pPr marL="0" indent="0">
              <a:buNone/>
            </a:pPr>
            <a:r>
              <a:rPr lang="en-US" sz="1400" b="0" i="0" dirty="0">
                <a:solidFill>
                  <a:srgbClr val="212529"/>
                </a:solidFill>
                <a:effectLst/>
                <a:latin typeface="Times New Roman" panose="02020603050405020304" pitchFamily="18" charset="0"/>
                <a:cs typeface="Times New Roman" panose="02020603050405020304" pitchFamily="18" charset="0"/>
              </a:rPr>
              <a:t>In low lighting, your camera might have trouble focusing on the subject. If you find it difficult to get a sharp focus owing to the low light conditions, look for areas where there is a little more contrast. An enhanced contrast makes it easier for the camera to focus on the subject.</a:t>
            </a:r>
          </a:p>
          <a:p>
            <a:pPr marL="0" indent="0" algn="l">
              <a:buNone/>
            </a:pPr>
            <a:endParaRPr lang="en-US" sz="1400" b="0" i="0" dirty="0">
              <a:solidFill>
                <a:srgbClr val="212529"/>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7DCCF3A-7A68-4E85-59C7-B89E01EF7ABD}"/>
              </a:ext>
            </a:extLst>
          </p:cNvPr>
          <p:cNvPicPr>
            <a:picLocks noChangeAspect="1"/>
          </p:cNvPicPr>
          <p:nvPr/>
        </p:nvPicPr>
        <p:blipFill>
          <a:blip r:embed="rId2"/>
          <a:stretch>
            <a:fillRect/>
          </a:stretch>
        </p:blipFill>
        <p:spPr>
          <a:xfrm>
            <a:off x="7785099" y="8964"/>
            <a:ext cx="4406901" cy="6849035"/>
          </a:xfrm>
          <a:prstGeom prst="rect">
            <a:avLst/>
          </a:prstGeom>
        </p:spPr>
      </p:pic>
    </p:spTree>
    <p:extLst>
      <p:ext uri="{BB962C8B-B14F-4D97-AF65-F5344CB8AC3E}">
        <p14:creationId xmlns:p14="http://schemas.microsoft.com/office/powerpoint/2010/main" val="282477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C181-4391-92C5-E6B2-6E77834D15C7}"/>
              </a:ext>
            </a:extLst>
          </p:cNvPr>
          <p:cNvSpPr>
            <a:spLocks noGrp="1"/>
          </p:cNvSpPr>
          <p:nvPr>
            <p:ph type="title"/>
          </p:nvPr>
        </p:nvSpPr>
        <p:spPr>
          <a:xfrm>
            <a:off x="581192" y="702156"/>
            <a:ext cx="11029616" cy="866668"/>
          </a:xfrm>
        </p:spPr>
        <p:txBody>
          <a:bodyPr>
            <a:normAutofit fontScale="90000"/>
          </a:bodyPr>
          <a:lstStyle/>
          <a:p>
            <a:r>
              <a:rPr lang="en-IN" sz="2800" spc="-40" dirty="0">
                <a:solidFill>
                  <a:srgbClr val="000000"/>
                </a:solidFill>
                <a:effectLst/>
                <a:latin typeface="Tahoma" panose="020B0604030504040204" pitchFamily="34" charset="0"/>
                <a:ea typeface="Tahoma" panose="020B0604030504040204" pitchFamily="34" charset="0"/>
                <a:cs typeface="Tahoma" panose="020B0604030504040204" pitchFamily="34" charset="0"/>
              </a:rPr>
              <a:t>Take Your Time</a:t>
            </a:r>
            <a:br>
              <a:rPr lang="en-IN" sz="2800" dirty="0">
                <a:effectLst/>
                <a:latin typeface="Tahoma" panose="020B0604030504040204" pitchFamily="34" charset="0"/>
                <a:ea typeface="Tahoma" panose="020B0604030504040204" pitchFamily="34" charset="0"/>
                <a:cs typeface="Tahoma" panose="020B0604030504040204" pitchFamily="34" charset="0"/>
              </a:rPr>
            </a:br>
            <a:endParaRPr lang="en-IN"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3470D967-1F4B-F8DC-CA8D-3318499C3C3E}"/>
              </a:ext>
            </a:extLst>
          </p:cNvPr>
          <p:cNvSpPr>
            <a:spLocks noGrp="1"/>
          </p:cNvSpPr>
          <p:nvPr>
            <p:ph idx="1"/>
          </p:nvPr>
        </p:nvSpPr>
        <p:spPr>
          <a:xfrm>
            <a:off x="177800" y="1638300"/>
            <a:ext cx="11433007" cy="4337050"/>
          </a:xfrm>
        </p:spPr>
        <p:txBody>
          <a:bodyPr>
            <a:normAutofit fontScale="92500" lnSpcReduction="20000"/>
          </a:bodyPr>
          <a:lstStyle/>
          <a:p>
            <a:pPr marL="0" indent="0" algn="just">
              <a:lnSpc>
                <a:spcPct val="200000"/>
              </a:lnSpc>
              <a:spcAft>
                <a:spcPts val="1500"/>
              </a:spcAft>
              <a:buNone/>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It’s easy to make mistakes in photography if you aren’t careful. The best way around this is to slow down and take your time whenever possible, particularly when you are first beginning to learn photography.</a:t>
            </a:r>
          </a:p>
          <a:p>
            <a:pPr marL="0" indent="0" algn="just">
              <a:lnSpc>
                <a:spcPct val="200000"/>
              </a:lnSpc>
              <a:spcAft>
                <a:spcPts val="1500"/>
              </a:spcAft>
              <a:buNone/>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First, double-check your camera settings. If you’re shooting outdoor portraits on a sunny day, but you’re using last night’s settings for photographing the Milky Way, something is terribly wrong. Slow down and take the time to get it right. Then, keep the same mindset for every other important decision like</a:t>
            </a:r>
          </a:p>
          <a:p>
            <a:pPr marL="342900" indent="-342900" algn="just">
              <a:lnSpc>
                <a:spcPct val="200000"/>
              </a:lnSpc>
              <a:spcAft>
                <a:spcPts val="1500"/>
              </a:spcAft>
              <a:buAutoNum type="arabicPeriod"/>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Is your composition as good as possible? </a:t>
            </a:r>
          </a:p>
          <a:p>
            <a:pPr marL="342900" indent="-342900" algn="just">
              <a:lnSpc>
                <a:spcPct val="200000"/>
              </a:lnSpc>
              <a:spcAft>
                <a:spcPts val="1500"/>
              </a:spcAft>
              <a:buAutoNum type="arabicPeriod"/>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Did you autofocus in the right place? </a:t>
            </a:r>
          </a:p>
          <a:p>
            <a:pPr marL="342900" indent="-342900" algn="just">
              <a:lnSpc>
                <a:spcPct val="200000"/>
              </a:lnSpc>
              <a:spcAft>
                <a:spcPts val="1500"/>
              </a:spcAft>
              <a:buAutoNum type="arabicPeriod"/>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Have you done everything possible to improve the lighting conditions? </a:t>
            </a:r>
          </a:p>
          <a:p>
            <a:pPr marL="0" indent="0" algn="just">
              <a:lnSpc>
                <a:spcPct val="200000"/>
              </a:lnSpc>
              <a:spcAft>
                <a:spcPts val="1500"/>
              </a:spcAft>
              <a:buNone/>
            </a:pPr>
            <a:r>
              <a:rPr lang="en-IN" sz="1400" dirty="0">
                <a:solidFill>
                  <a:schemeClr val="bg1">
                    <a:lumMod val="50000"/>
                  </a:schemeClr>
                </a:solidFill>
                <a:effectLst/>
                <a:latin typeface="Segoe UI" panose="020B0502040204020203" pitchFamily="34" charset="0"/>
                <a:ea typeface="Times New Roman" panose="02020603050405020304" pitchFamily="18" charset="0"/>
              </a:rPr>
              <a:t>. </a:t>
            </a:r>
            <a:endParaRPr lang="en-IN" sz="1400" dirty="0">
              <a:solidFill>
                <a:schemeClr val="bg1">
                  <a:lumMod val="50000"/>
                </a:schemeClr>
              </a:solidFill>
              <a:effectLst/>
              <a:latin typeface="Times New Roman" panose="02020603050405020304" pitchFamily="18" charset="0"/>
              <a:ea typeface="Times New Roman" panose="02020603050405020304" pitchFamily="18" charset="0"/>
            </a:endParaRPr>
          </a:p>
          <a:p>
            <a:pPr algn="just">
              <a:lnSpc>
                <a:spcPct val="200000"/>
              </a:lnSpc>
            </a:pPr>
            <a:endParaRPr lang="en-IN" sz="1400" dirty="0"/>
          </a:p>
        </p:txBody>
      </p:sp>
    </p:spTree>
    <p:extLst>
      <p:ext uri="{BB962C8B-B14F-4D97-AF65-F5344CB8AC3E}">
        <p14:creationId xmlns:p14="http://schemas.microsoft.com/office/powerpoint/2010/main" val="426469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DFC90-4BD2-9EA4-3009-9FA50469BD6B}"/>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7688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Autofit/>
          </a:bodyPr>
          <a:lstStyle/>
          <a:p>
            <a:r>
              <a:rPr lang="en-US" sz="2800" dirty="0">
                <a:latin typeface="Tahoma" panose="020B0604030504040204" pitchFamily="34" charset="0"/>
                <a:ea typeface="Tahoma" panose="020B0604030504040204" pitchFamily="34" charset="0"/>
                <a:cs typeface="Tahoma" panose="020B0604030504040204" pitchFamily="34" charset="0"/>
              </a:rPr>
              <a:t>WELCOME TO camcrash course</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4294967295"/>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620889" y="1727201"/>
            <a:ext cx="10871200" cy="1524000"/>
          </a:xfrm>
        </p:spPr>
        <p:txBody>
          <a:bodyPr>
            <a:noAutofit/>
          </a:bodyPr>
          <a:lstStyle/>
          <a:p>
            <a:pPr algn="just"/>
            <a:r>
              <a:rPr lang="en-US" sz="1400" dirty="0">
                <a:latin typeface="Times New Roman" panose="02020603050405020304" pitchFamily="18" charset="0"/>
                <a:cs typeface="Times New Roman" panose="02020603050405020304" pitchFamily="18" charset="0"/>
              </a:rPr>
              <a:t>IF YOU’RE NEW TO PHOTOGRAPHY YOU’VE COME TO THE RIGHT PLACE!  WE OFFER A WIDE RANGE OF RESOURCES TO HELP YOU GET STARTED.</a:t>
            </a:r>
          </a:p>
        </p:txBody>
      </p:sp>
    </p:spTree>
    <p:extLst>
      <p:ext uri="{BB962C8B-B14F-4D97-AF65-F5344CB8AC3E}">
        <p14:creationId xmlns:p14="http://schemas.microsoft.com/office/powerpoint/2010/main" val="434389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41248" y="1529928"/>
            <a:ext cx="5285914" cy="782638"/>
          </a:xfrm>
        </p:spPr>
        <p:txBody>
          <a:bodyPr>
            <a:noAutofit/>
          </a:bodyPr>
          <a:lstStyle/>
          <a:p>
            <a:pPr>
              <a:lnSpc>
                <a:spcPct val="107000"/>
              </a:lnSpc>
              <a:spcAft>
                <a:spcPts val="800"/>
              </a:spcAft>
            </a:pPr>
            <a:r>
              <a:rPr lang="en-IN" sz="2800" b="1" dirty="0">
                <a:effectLst/>
                <a:latin typeface="Tahoma" panose="020B0604030504040204" pitchFamily="34" charset="0"/>
                <a:ea typeface="Tahoma" panose="020B0604030504040204" pitchFamily="34" charset="0"/>
                <a:cs typeface="Tahoma" panose="020B0604030504040204" pitchFamily="34" charset="0"/>
              </a:rPr>
              <a:t>Introduction</a:t>
            </a:r>
            <a:br>
              <a:rPr lang="en-IN" sz="2800" dirty="0">
                <a:effectLst/>
                <a:latin typeface="Tahoma" panose="020B0604030504040204" pitchFamily="34" charset="0"/>
                <a:ea typeface="Tahoma" panose="020B0604030504040204" pitchFamily="34" charset="0"/>
                <a:cs typeface="Tahoma" panose="020B0604030504040204" pitchFamily="34" charset="0"/>
              </a:rPr>
            </a:b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1422952"/>
          </a:xfrm>
        </p:spPr>
        <p:txBody>
          <a:bodyPr>
            <a:noAutofit/>
          </a:bodyPr>
          <a:lstStyle/>
          <a:p>
            <a:pPr algn="just">
              <a:lnSpc>
                <a:spcPct val="150000"/>
              </a:lnSpc>
            </a:pPr>
            <a:r>
              <a:rPr lang="en-US" sz="1600" dirty="0">
                <a:latin typeface="Times New Roman" panose="02020603050405020304" pitchFamily="18" charset="0"/>
                <a:cs typeface="Times New Roman" panose="02020603050405020304" pitchFamily="18" charset="0"/>
              </a:rPr>
              <a:t>What separates inspiring photographs from ordinary ones, and how can you improve the quality of your own work? </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07037" y="3177796"/>
            <a:ext cx="5288963" cy="2588637"/>
          </a:xfrm>
        </p:spPr>
        <p:txBody>
          <a:bodyPr>
            <a:noAutofit/>
          </a:bodyPr>
          <a:lstStyle/>
          <a:p>
            <a:pPr marL="0" indent="0" algn="just">
              <a:lnSpc>
                <a:spcPct val="200000"/>
              </a:lnSpc>
              <a:buNone/>
            </a:pPr>
            <a:r>
              <a:rPr lang="en-US" sz="1400" dirty="0">
                <a:latin typeface="Times New Roman" panose="02020603050405020304" pitchFamily="18" charset="0"/>
                <a:cs typeface="Times New Roman" panose="02020603050405020304" pitchFamily="18" charset="0"/>
              </a:rPr>
              <a:t>This introduction to photography is written for beginners, with several tips and suggestions to take your skills as far as possible. However, writing an introduction to photography is like writing an introduction to words; as amazing and important as it is, photography can be almost limitlessly complex. </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1050335" y="1166327"/>
            <a:ext cx="4328489" cy="782638"/>
          </a:xfrm>
        </p:spPr>
        <p:txBody>
          <a:bodyPr>
            <a:norm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What is photography?</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096000" y="0"/>
            <a:ext cx="5865846" cy="3729319"/>
          </a:xfrm>
        </p:spPr>
        <p:txBody>
          <a:bodyPr>
            <a:normAutofit lnSpcReduction="10000"/>
          </a:bodyPr>
          <a:lstStyle/>
          <a:p>
            <a:pPr>
              <a:lnSpc>
                <a:spcPct val="150000"/>
              </a:lnSpc>
            </a:pPr>
            <a:r>
              <a:rPr lang="en-US" sz="1400" dirty="0">
                <a:latin typeface="Times New Roman" panose="02020603050405020304" pitchFamily="18" charset="0"/>
                <a:cs typeface="Times New Roman" panose="02020603050405020304" pitchFamily="18" charset="0"/>
              </a:rPr>
              <a:t>Photography is the art of capturing light with a camera, usually via a digital sensor or film, to create an image. With the right camera equipment, you can even photograph wavelengths of light invisible to the human eye, including UV, infrared, and radio.</a:t>
            </a:r>
          </a:p>
          <a:p>
            <a:pPr>
              <a:lnSpc>
                <a:spcPct val="150000"/>
              </a:lnSpc>
            </a:pPr>
            <a:r>
              <a:rPr lang="en-US" sz="1400" dirty="0">
                <a:latin typeface="Times New Roman" panose="02020603050405020304" pitchFamily="18" charset="0"/>
                <a:cs typeface="Times New Roman" panose="02020603050405020304" pitchFamily="18" charset="0"/>
              </a:rPr>
              <a:t>The first permanent photograph was captured in 1826 (some sources say 1827) by Joseph </a:t>
            </a:r>
            <a:r>
              <a:rPr lang="en-US" sz="1400" dirty="0" err="1">
                <a:latin typeface="Times New Roman" panose="02020603050405020304" pitchFamily="18" charset="0"/>
                <a:cs typeface="Times New Roman" panose="02020603050405020304" pitchFamily="18" charset="0"/>
              </a:rPr>
              <a:t>Nicéphore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Niépce</a:t>
            </a:r>
            <a:r>
              <a:rPr lang="en-US" sz="1400" dirty="0">
                <a:latin typeface="Times New Roman" panose="02020603050405020304" pitchFamily="18" charset="0"/>
                <a:cs typeface="Times New Roman" panose="02020603050405020304" pitchFamily="18" charset="0"/>
              </a:rPr>
              <a:t> in France.</a:t>
            </a:r>
          </a:p>
          <a:p>
            <a:pPr>
              <a:lnSpc>
                <a:spcPct val="150000"/>
              </a:lnSpc>
            </a:pPr>
            <a:r>
              <a:rPr lang="en-US" sz="1400" dirty="0">
                <a:latin typeface="Times New Roman" panose="02020603050405020304" pitchFamily="18" charset="0"/>
                <a:cs typeface="Times New Roman" panose="02020603050405020304" pitchFamily="18" charset="0"/>
              </a:rPr>
              <a:t>In photography, the technical and the creative go hand in hand.</a:t>
            </a:r>
          </a:p>
          <a:p>
            <a:pPr>
              <a:lnSpc>
                <a:spcPct val="150000"/>
              </a:lnSpc>
            </a:pPr>
            <a:r>
              <a:rPr lang="en-US" sz="1400" dirty="0">
                <a:latin typeface="Times New Roman" panose="02020603050405020304" pitchFamily="18" charset="0"/>
                <a:cs typeface="Times New Roman" panose="02020603050405020304" pitchFamily="18" charset="0"/>
              </a:rPr>
              <a:t>Remember the Ansel Adams quote? “There is nothing worse than a sharp image of a fuzzy concept.” If the idea behind a photo is weak, using the right camera settings won’t make it better.</a:t>
            </a:r>
          </a:p>
          <a:p>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1" y="374391"/>
            <a:ext cx="10515600" cy="1325563"/>
          </a:xfrm>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Do You Need a Fancy Camera?</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pPr algn="just"/>
            <a:r>
              <a:rPr lang="en-US" sz="1600" dirty="0">
                <a:latin typeface="Times New Roman" panose="02020603050405020304" pitchFamily="18" charset="0"/>
                <a:cs typeface="Times New Roman" panose="02020603050405020304" pitchFamily="18" charset="0"/>
              </a:rPr>
              <a:t>Many people today believe that their phone is good enough for most photography, and they have no need to buy a separate camera. And you know what? They’re not wrong. For most people out there, a dedicated camera is overkill.</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159649" y="3069771"/>
            <a:ext cx="9990433" cy="3413838"/>
          </a:xfrm>
        </p:spPr>
        <p:txBody>
          <a:bodyPr>
            <a:normAutofit/>
          </a:bodyPr>
          <a:lstStyle/>
          <a:p>
            <a:pPr lvl="1"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Phones are better than dedicated cameras for most people’s needs. They’re quicker and easier to use, not to mention their seamless integration with social media. It only makes sense to get a dedicated camera if your phone isn’t good enough for the photos you want (like photographing sports or low-light environments) or if you’re specifically interested in photography as a hobby.</a:t>
            </a:r>
          </a:p>
          <a:p>
            <a:pPr lvl="1"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That advice may sound crazy coming from a photographer, but it’s true. If you have any camera at all, especially a cell phone camera, you have what you need for photography. And if you have a more advanced camera, like a DSLR or mirrorless camera, what more is there to say? Your tools are up to the challenge. All that’s left is to learn how to use them.</a:t>
            </a:r>
          </a:p>
          <a:p>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18768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D562-8C04-30C9-1166-1BC5970FC6AF}"/>
              </a:ext>
            </a:extLst>
          </p:cNvPr>
          <p:cNvSpPr>
            <a:spLocks noGrp="1"/>
          </p:cNvSpPr>
          <p:nvPr>
            <p:ph type="title"/>
          </p:nvPr>
        </p:nvSpPr>
        <p:spPr>
          <a:xfrm>
            <a:off x="295275" y="85725"/>
            <a:ext cx="5831887" cy="1866169"/>
          </a:xfrm>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What Is the Bare Minimum Gear Needed for Photography?</a:t>
            </a:r>
            <a:endParaRPr lang="en-IN" sz="2800" dirty="0">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5C882AA0-AF50-C3B8-5E90-D4CBF57CF522}"/>
              </a:ext>
            </a:extLst>
          </p:cNvPr>
          <p:cNvSpPr>
            <a:spLocks noGrp="1"/>
          </p:cNvSpPr>
          <p:nvPr>
            <p:ph type="body" sz="quarter" idx="15"/>
          </p:nvPr>
        </p:nvSpPr>
        <p:spPr>
          <a:xfrm>
            <a:off x="295275" y="2051237"/>
            <a:ext cx="6733054" cy="4430245"/>
          </a:xfrm>
        </p:spPr>
        <p:txBody>
          <a:bodyPr>
            <a:noAutofit/>
          </a:bodyPr>
          <a:lstStyle/>
          <a:p>
            <a:pPr>
              <a:lnSpc>
                <a:spcPct val="200000"/>
              </a:lnSpc>
            </a:pPr>
            <a:r>
              <a:rPr lang="en-US" sz="1400" dirty="0">
                <a:latin typeface="Times New Roman" panose="02020603050405020304" pitchFamily="18" charset="0"/>
                <a:cs typeface="Times New Roman" panose="02020603050405020304" pitchFamily="18" charset="0"/>
              </a:rPr>
              <a:t>Camera. If you buy a dedicated camera pick one with interchangeable lenses so that you can try out different types of photography more easily.</a:t>
            </a:r>
          </a:p>
          <a:p>
            <a:pPr>
              <a:lnSpc>
                <a:spcPct val="200000"/>
              </a:lnSpc>
            </a:pPr>
            <a:r>
              <a:rPr lang="en-US" sz="1400" dirty="0">
                <a:latin typeface="Times New Roman" panose="02020603050405020304" pitchFamily="18" charset="0"/>
                <a:cs typeface="Times New Roman" panose="02020603050405020304" pitchFamily="18" charset="0"/>
              </a:rPr>
              <a:t>Lenses. This is where it counts. For everyday photography, start with a standard zoom lens like a 24-70mm or 18-55mm. For portrait photography, pick a prime lens (one that doesn’t zoom) at 35mm, 50mm, or 85mm. For sports, go with a telephoto lens.</a:t>
            </a:r>
          </a:p>
          <a:p>
            <a:pPr>
              <a:lnSpc>
                <a:spcPct val="200000"/>
              </a:lnSpc>
            </a:pPr>
            <a:r>
              <a:rPr lang="en-US" sz="1400" dirty="0">
                <a:latin typeface="Times New Roman" panose="02020603050405020304" pitchFamily="18" charset="0"/>
                <a:cs typeface="Times New Roman" panose="02020603050405020304" pitchFamily="18" charset="0"/>
              </a:rPr>
              <a:t>Post-processing software. One way or another, you need to edit your photos. The software that comes with your computer probably won’t cut it in the long run.  But at the end of the day, Photoshop and Lightroom are still the standards for photo editing.  </a:t>
            </a:r>
            <a:endParaRPr lang="en-IN" sz="1400" dirty="0">
              <a:latin typeface="Times New Roman" panose="02020603050405020304" pitchFamily="18" charset="0"/>
              <a:cs typeface="Times New Roman" panose="02020603050405020304" pitchFamily="18" charset="0"/>
            </a:endParaRPr>
          </a:p>
        </p:txBody>
      </p:sp>
      <p:sp>
        <p:nvSpPr>
          <p:cNvPr id="7" name="Slide Number Placeholder 1">
            <a:extLst>
              <a:ext uri="{FF2B5EF4-FFF2-40B4-BE49-F238E27FC236}">
                <a16:creationId xmlns:a16="http://schemas.microsoft.com/office/drawing/2014/main" id="{6B5725A5-B952-391A-8D54-D7DDD9BBA544}"/>
              </a:ext>
            </a:extLst>
          </p:cNvPr>
          <p:cNvSpPr>
            <a:spLocks noGrp="1"/>
          </p:cNvSpPr>
          <p:nvPr>
            <p:ph type="sldNum" sz="quarter" idx="10"/>
          </p:nvPr>
        </p:nvSpPr>
        <p:spPr>
          <a:xfrm>
            <a:off x="5821279" y="6118484"/>
            <a:ext cx="549442" cy="365125"/>
          </a:xfrm>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4152583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70257" y="179183"/>
            <a:ext cx="10225530" cy="1475013"/>
          </a:xfrm>
        </p:spPr>
        <p:txBody>
          <a:bodyPr>
            <a:normAutofit/>
          </a:bodyPr>
          <a:lstStyle/>
          <a:p>
            <a:r>
              <a:rPr lang="en-IN" sz="2800" b="1" kern="0" spc="-40" dirty="0">
                <a:solidFill>
                  <a:schemeClr val="tx1"/>
                </a:solidFill>
                <a:effectLst/>
                <a:latin typeface="Tahoma" panose="020B0604030504040204" pitchFamily="34" charset="0"/>
                <a:ea typeface="Tahoma" panose="020B0604030504040204" pitchFamily="34" charset="0"/>
                <a:cs typeface="Tahoma" panose="020B0604030504040204" pitchFamily="34" charset="0"/>
              </a:rPr>
              <a:t>Photography Tips for Beginners</a:t>
            </a:r>
            <a:br>
              <a:rPr lang="en-IN" sz="1800" b="1" kern="0" dirty="0">
                <a:solidFill>
                  <a:srgbClr val="2F5496"/>
                </a:solidFill>
                <a:effectLst/>
                <a:latin typeface="Tahoma" panose="020B0604030504040204" pitchFamily="34" charset="0"/>
                <a:ea typeface="Tahoma" panose="020B0604030504040204" pitchFamily="34" charset="0"/>
                <a:cs typeface="Tahoma" panose="020B0604030504040204" pitchFamily="34" charset="0"/>
              </a:rPr>
            </a:br>
            <a:endParaRPr lang="en-US" sz="4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0C39-CC59-8613-761A-87B12B4AE69E}"/>
              </a:ext>
            </a:extLst>
          </p:cNvPr>
          <p:cNvSpPr>
            <a:spLocks noGrp="1"/>
          </p:cNvSpPr>
          <p:nvPr>
            <p:ph type="title"/>
          </p:nvPr>
        </p:nvSpPr>
        <p:spPr>
          <a:xfrm>
            <a:off x="581192" y="702156"/>
            <a:ext cx="6420243" cy="1188720"/>
          </a:xfrm>
        </p:spPr>
        <p:txBody>
          <a:bodyPr/>
          <a:lstStyle/>
          <a:p>
            <a:r>
              <a:rPr lang="en-IN" dirty="0">
                <a:latin typeface="Tahoma" panose="020B0604030504040204" pitchFamily="34" charset="0"/>
                <a:ea typeface="Tahoma" panose="020B0604030504040204" pitchFamily="34" charset="0"/>
                <a:cs typeface="Tahoma" panose="020B0604030504040204" pitchFamily="34" charset="0"/>
              </a:rPr>
              <a:t>Work with your composition</a:t>
            </a:r>
          </a:p>
        </p:txBody>
      </p:sp>
      <p:sp>
        <p:nvSpPr>
          <p:cNvPr id="5" name="TextBox 4">
            <a:extLst>
              <a:ext uri="{FF2B5EF4-FFF2-40B4-BE49-F238E27FC236}">
                <a16:creationId xmlns:a16="http://schemas.microsoft.com/office/drawing/2014/main" id="{0086EA91-CCB7-E158-1EDC-246B79201E18}"/>
              </a:ext>
            </a:extLst>
          </p:cNvPr>
          <p:cNvSpPr txBox="1"/>
          <p:nvPr/>
        </p:nvSpPr>
        <p:spPr>
          <a:xfrm>
            <a:off x="581192" y="1890876"/>
            <a:ext cx="7035760" cy="3993209"/>
          </a:xfrm>
          <a:prstGeom prst="rect">
            <a:avLst/>
          </a:prstGeom>
          <a:noFill/>
        </p:spPr>
        <p:txBody>
          <a:bodyPr wrap="square">
            <a:spAutoFit/>
          </a:bodyPr>
          <a:lstStyle/>
          <a:p>
            <a:pPr>
              <a:lnSpc>
                <a:spcPct val="150000"/>
              </a:lnSpc>
              <a:spcAft>
                <a:spcPts val="1500"/>
              </a:spcAft>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Here are a few tips:</a:t>
            </a:r>
          </a:p>
          <a:p>
            <a:pPr>
              <a:lnSpc>
                <a:spcPct val="150000"/>
              </a:lnSpc>
              <a:spcAft>
                <a:spcPts val="1500"/>
              </a:spcAft>
            </a:pPr>
            <a:r>
              <a:rPr lang="en-IN" sz="1400" dirty="0">
                <a:solidFill>
                  <a:schemeClr val="bg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To take engaging photos, </a:t>
            </a:r>
            <a:r>
              <a:rPr lang="en-IN" sz="1400" i="1"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you</a:t>
            </a: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need to be engaged with what you’re doing. Don’t just fly by on autopilot. Instead, put thought into your composition and try to make your photos as good as possible</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5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i="0" dirty="0">
                <a:solidFill>
                  <a:schemeClr val="bg1">
                    <a:lumMod val="50000"/>
                  </a:schemeClr>
                </a:solidFill>
                <a:effectLst/>
                <a:latin typeface="Times New Roman" panose="02020603050405020304" pitchFamily="18" charset="0"/>
                <a:cs typeface="Times New Roman" panose="02020603050405020304" pitchFamily="18" charset="0"/>
              </a:rPr>
              <a:t>- Focus on symmetry. It will tell you where the right angle is for the frame</a:t>
            </a:r>
            <a:br>
              <a:rPr lang="en-US" sz="1400" dirty="0">
                <a:solidFill>
                  <a:schemeClr val="bg1">
                    <a:lumMod val="50000"/>
                  </a:schemeClr>
                </a:solidFill>
                <a:latin typeface="Times New Roman" panose="02020603050405020304" pitchFamily="18" charset="0"/>
                <a:cs typeface="Times New Roman" panose="02020603050405020304" pitchFamily="18" charset="0"/>
              </a:rPr>
            </a:br>
            <a:r>
              <a:rPr lang="en-US" sz="1400" b="0" i="0" dirty="0">
                <a:solidFill>
                  <a:schemeClr val="bg1">
                    <a:lumMod val="50000"/>
                  </a:schemeClr>
                </a:solidFill>
                <a:effectLst/>
                <a:latin typeface="Times New Roman" panose="02020603050405020304" pitchFamily="18" charset="0"/>
                <a:cs typeface="Times New Roman" panose="02020603050405020304" pitchFamily="18" charset="0"/>
              </a:rPr>
              <a:t>- Use natural frames such as windows, open doors, and curtains to make it look natural</a:t>
            </a:r>
            <a:br>
              <a:rPr lang="en-US" sz="1400" dirty="0">
                <a:solidFill>
                  <a:schemeClr val="bg1">
                    <a:lumMod val="50000"/>
                  </a:schemeClr>
                </a:solidFill>
                <a:latin typeface="Times New Roman" panose="02020603050405020304" pitchFamily="18" charset="0"/>
                <a:cs typeface="Times New Roman" panose="02020603050405020304" pitchFamily="18" charset="0"/>
              </a:rPr>
            </a:br>
            <a:r>
              <a:rPr lang="en-US" sz="1400" b="0" i="0" dirty="0">
                <a:solidFill>
                  <a:schemeClr val="bg1">
                    <a:lumMod val="50000"/>
                  </a:schemeClr>
                </a:solidFill>
                <a:effectLst/>
                <a:latin typeface="Times New Roman" panose="02020603050405020304" pitchFamily="18" charset="0"/>
                <a:cs typeface="Times New Roman" panose="02020603050405020304" pitchFamily="18" charset="0"/>
              </a:rPr>
              <a:t>- Contrast is an excellent storyteller, and it is even better when used between the subject and the background</a:t>
            </a:r>
            <a:br>
              <a:rPr lang="en-US" sz="1400" dirty="0">
                <a:solidFill>
                  <a:schemeClr val="bg1">
                    <a:lumMod val="50000"/>
                  </a:schemeClr>
                </a:solidFill>
                <a:latin typeface="Times New Roman" panose="02020603050405020304" pitchFamily="18" charset="0"/>
                <a:cs typeface="Times New Roman" panose="02020603050405020304" pitchFamily="18" charset="0"/>
              </a:rPr>
            </a:br>
            <a:r>
              <a:rPr lang="en-US" sz="1400" b="0" i="0" dirty="0">
                <a:solidFill>
                  <a:schemeClr val="bg1">
                    <a:lumMod val="50000"/>
                  </a:schemeClr>
                </a:solidFill>
                <a:effectLst/>
                <a:latin typeface="Times New Roman" panose="02020603050405020304" pitchFamily="18" charset="0"/>
                <a:cs typeface="Times New Roman" panose="02020603050405020304" pitchFamily="18" charset="0"/>
              </a:rPr>
              <a:t>- Keep both eyes on action and center the dominant eye.</a:t>
            </a:r>
            <a:br>
              <a:rPr lang="en-US" sz="1400" dirty="0">
                <a:solidFill>
                  <a:schemeClr val="bg1">
                    <a:lumMod val="50000"/>
                  </a:schemeClr>
                </a:solidFill>
                <a:latin typeface="Times New Roman" panose="02020603050405020304" pitchFamily="18" charset="0"/>
                <a:cs typeface="Times New Roman" panose="02020603050405020304" pitchFamily="18" charset="0"/>
              </a:rPr>
            </a:br>
            <a:r>
              <a:rPr lang="en-US" sz="1400" b="0" i="0" dirty="0">
                <a:solidFill>
                  <a:schemeClr val="bg1">
                    <a:lumMod val="50000"/>
                  </a:schemeClr>
                </a:solidFill>
                <a:effectLst/>
                <a:latin typeface="Times New Roman" panose="02020603050405020304" pitchFamily="18" charset="0"/>
                <a:cs typeface="Times New Roman" panose="02020603050405020304" pitchFamily="18" charset="0"/>
              </a:rPr>
              <a:t>- Patterns are better when colliding. They enhance the aesthetic environment and the subject</a:t>
            </a:r>
            <a:br>
              <a:rPr lang="en-US" sz="1400" dirty="0">
                <a:solidFill>
                  <a:schemeClr val="bg1">
                    <a:lumMod val="50000"/>
                  </a:schemeClr>
                </a:solidFill>
                <a:latin typeface="Times New Roman" panose="02020603050405020304" pitchFamily="18" charset="0"/>
                <a:cs typeface="Times New Roman" panose="02020603050405020304" pitchFamily="18" charset="0"/>
              </a:rPr>
            </a:br>
            <a:r>
              <a:rPr lang="en-US" sz="1400" b="0" i="0" dirty="0">
                <a:solidFill>
                  <a:schemeClr val="bg1">
                    <a:lumMod val="50000"/>
                  </a:schemeClr>
                </a:solidFill>
                <a:effectLst/>
                <a:latin typeface="Times New Roman" panose="02020603050405020304" pitchFamily="18" charset="0"/>
                <a:cs typeface="Times New Roman" panose="02020603050405020304" pitchFamily="18" charset="0"/>
              </a:rPr>
              <a:t>- Use diagonals for uneven locations. It will create geometry for you</a:t>
            </a:r>
            <a:endPar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60B3F36-BA59-62BE-34B1-BA4CEDD593B7}"/>
              </a:ext>
            </a:extLst>
          </p:cNvPr>
          <p:cNvPicPr>
            <a:picLocks noChangeAspect="1"/>
          </p:cNvPicPr>
          <p:nvPr/>
        </p:nvPicPr>
        <p:blipFill rotWithShape="1">
          <a:blip r:embed="rId2"/>
          <a:srcRect l="22029" r="26683"/>
          <a:stretch/>
        </p:blipFill>
        <p:spPr>
          <a:xfrm>
            <a:off x="7981098" y="0"/>
            <a:ext cx="4210902" cy="6858000"/>
          </a:xfrm>
          <a:prstGeom prst="rect">
            <a:avLst/>
          </a:prstGeom>
        </p:spPr>
      </p:pic>
    </p:spTree>
    <p:extLst>
      <p:ext uri="{BB962C8B-B14F-4D97-AF65-F5344CB8AC3E}">
        <p14:creationId xmlns:p14="http://schemas.microsoft.com/office/powerpoint/2010/main" val="123466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B38E-45DA-F39D-25A5-63F70F28B264}"/>
              </a:ext>
            </a:extLst>
          </p:cNvPr>
          <p:cNvSpPr>
            <a:spLocks noGrp="1"/>
          </p:cNvSpPr>
          <p:nvPr>
            <p:ph type="title"/>
          </p:nvPr>
        </p:nvSpPr>
        <p:spPr>
          <a:xfrm>
            <a:off x="55176" y="425302"/>
            <a:ext cx="6262040" cy="1188720"/>
          </a:xfrm>
        </p:spPr>
        <p: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 Use the camera you already                          have</a:t>
            </a:r>
          </a:p>
        </p:txBody>
      </p:sp>
      <p:sp>
        <p:nvSpPr>
          <p:cNvPr id="3" name="Content Placeholder 2">
            <a:extLst>
              <a:ext uri="{FF2B5EF4-FFF2-40B4-BE49-F238E27FC236}">
                <a16:creationId xmlns:a16="http://schemas.microsoft.com/office/drawing/2014/main" id="{133C35C3-C99B-2C5B-7009-827D09B5950D}"/>
              </a:ext>
            </a:extLst>
          </p:cNvPr>
          <p:cNvSpPr>
            <a:spLocks noGrp="1"/>
          </p:cNvSpPr>
          <p:nvPr>
            <p:ph idx="1"/>
          </p:nvPr>
        </p:nvSpPr>
        <p:spPr>
          <a:xfrm>
            <a:off x="55177" y="1868119"/>
            <a:ext cx="5819608" cy="3634486"/>
          </a:xfrm>
        </p:spPr>
        <p:txBody>
          <a:bodyPr>
            <a:normAutofit/>
          </a:bodyPr>
          <a:lstStyle/>
          <a:p>
            <a:pPr marL="0" indent="0" algn="just">
              <a:lnSpc>
                <a:spcPct val="160000"/>
              </a:lnSpc>
              <a:buNone/>
            </a:pPr>
            <a:r>
              <a:rPr lang="en-IN" sz="14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There are countless cameras, lenses, and other accessories on the market today and it’s true that some are better than others. But the differences are almost always minor, especially at a given price. So, use the camera you already have, and don’t look back. In almost every way, today’s entry-level mirrorless cameras are better than the top-of-the-line film SLRs or even the DSLRs of ten years ago. Yet, somehow those film photographers managed to capture beautiful, iconic photos that still look great today. </a:t>
            </a:r>
            <a:r>
              <a:rPr lang="en-IN" sz="1400" b="1"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Much more important are your creative skills and knowledge of camera settings. Focus your effort on those, not on collecting camera equipment.</a:t>
            </a:r>
          </a:p>
          <a:p>
            <a:pPr marL="0" indent="0" algn="just">
              <a:lnSpc>
                <a:spcPct val="160000"/>
              </a:lnSpc>
              <a:buNone/>
            </a:pPr>
            <a:endParaRPr lang="en-IN" sz="1400" dirty="0"/>
          </a:p>
        </p:txBody>
      </p:sp>
      <p:pic>
        <p:nvPicPr>
          <p:cNvPr id="7" name="Picture 6">
            <a:extLst>
              <a:ext uri="{FF2B5EF4-FFF2-40B4-BE49-F238E27FC236}">
                <a16:creationId xmlns:a16="http://schemas.microsoft.com/office/drawing/2014/main" id="{FFCDBDC3-F66C-AF84-20AF-2AFF3B20B799}"/>
              </a:ext>
            </a:extLst>
          </p:cNvPr>
          <p:cNvPicPr>
            <a:picLocks noChangeAspect="1"/>
          </p:cNvPicPr>
          <p:nvPr/>
        </p:nvPicPr>
        <p:blipFill>
          <a:blip r:embed="rId2"/>
          <a:stretch>
            <a:fillRect/>
          </a:stretch>
        </p:blipFill>
        <p:spPr>
          <a:xfrm>
            <a:off x="6317216" y="0"/>
            <a:ext cx="5874784" cy="6858000"/>
          </a:xfrm>
          <a:prstGeom prst="rect">
            <a:avLst/>
          </a:prstGeom>
        </p:spPr>
      </p:pic>
    </p:spTree>
    <p:extLst>
      <p:ext uri="{BB962C8B-B14F-4D97-AF65-F5344CB8AC3E}">
        <p14:creationId xmlns:p14="http://schemas.microsoft.com/office/powerpoint/2010/main" val="285073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3A6D3478-2986-4664-940C-67E0CAA21E04}">
  <ds:schemaRef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 ds:uri="71af3243-3dd4-4a8d-8c0d-dd76da1f02a5"/>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{AD341589-073B-42D2-A7CA-466127BED5A4}tf56535239_win32</Template>
  <TotalTime>524</TotalTime>
  <Words>1778</Words>
  <Application>Microsoft Office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Franklin Gothic Book</vt:lpstr>
      <vt:lpstr>Franklin Gothic Demi</vt:lpstr>
      <vt:lpstr>Segoe UI</vt:lpstr>
      <vt:lpstr>Tahoma</vt:lpstr>
      <vt:lpstr>Times New Roman</vt:lpstr>
      <vt:lpstr>Wingdings 2</vt:lpstr>
      <vt:lpstr>DividendVTI</vt:lpstr>
      <vt:lpstr>PowerPoint Presentation</vt:lpstr>
      <vt:lpstr>WELCOME TO camcrash course</vt:lpstr>
      <vt:lpstr>Introduction </vt:lpstr>
      <vt:lpstr>What is photography?</vt:lpstr>
      <vt:lpstr>Do You Need a Fancy Camera?</vt:lpstr>
      <vt:lpstr>What Is the Bare Minimum Gear Needed for Photography?</vt:lpstr>
      <vt:lpstr>Photography Tips for Beginners </vt:lpstr>
      <vt:lpstr>Work with your composition</vt:lpstr>
      <vt:lpstr> Use the camera you already                          have</vt:lpstr>
      <vt:lpstr>Learn which settings matter</vt:lpstr>
      <vt:lpstr>PowerPoint Presentation</vt:lpstr>
      <vt:lpstr>Don’t overexpose highlight</vt:lpstr>
      <vt:lpstr>Pay attention to the light</vt:lpstr>
      <vt:lpstr>Take Your Time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Photography Tips for Beginners</dc:title>
  <dc:creator>akshatha salian</dc:creator>
  <cp:lastModifiedBy>Aishik Roy</cp:lastModifiedBy>
  <cp:revision>6</cp:revision>
  <dcterms:created xsi:type="dcterms:W3CDTF">2023-03-19T08:11:08Z</dcterms:created>
  <dcterms:modified xsi:type="dcterms:W3CDTF">2023-03-21T06:21:42Z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